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DB46689-43F4-42A6-AD7E-C38B8B04CA1F}">
  <a:tblStyle styleId="{5DB46689-43F4-42A6-AD7E-C38B8B04CA1F}"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26aa5b2f3a9_0_173: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26aa5b2f3a9_0_1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2894da1b357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2894da1b35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hyperlink" Target="https://docs.google.com/presentation/d/1AG-0ZfpaLey6rJMIdwY5otFX_CnxQE04xhbEebmxtws/copy?usp=sharing" TargetMode="External"/><Relationship Id="rId5" Type="http://schemas.openxmlformats.org/officeDocument/2006/relationships/hyperlink" Target="https://docs.google.com/presentation/d/1Ac0TJoV4BA78TuwxttYv5Y0GygaA4kTxdOxrI2o5Oak/copy?usp=sharing" TargetMode="External"/><Relationship Id="rId6" Type="http://schemas.openxmlformats.org/officeDocument/2006/relationships/hyperlink" Target="https://docs.google.com/presentation/d/1dnRMTJPG0Wi-LDJXjWZiLrnWQa6-9URRMlq22lMOS4Q/copy?usp=sharing" TargetMode="External"/><Relationship Id="rId7"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hyperlink" Target="https://docs.google.com/presentation/d/1wtQR_v8u_iTxeBrQ9AnxglQ8O4ougW-0sfSCHbetyT4/copy?usp=sharing" TargetMode="External"/><Relationship Id="rId5"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hyperlink" Target="https://docs.google.com/presentation/d/1jNDR60iDMc2XIxOl5iN5px50N5VQ-e6eiOSX45qwGSU/copy?usp=sharing" TargetMode="External"/><Relationship Id="rId5" Type="http://schemas.openxmlformats.org/officeDocument/2006/relationships/hyperlink" Target="https://www.youtube.com/watch?v=LeKC5Pu1D9M" TargetMode="External"/><Relationship Id="rId6" Type="http://schemas.openxmlformats.org/officeDocument/2006/relationships/hyperlink" Target="https://docs.google.com/presentation/d/1xyt6yP5NDLs4h5CX1nMhtOheAvcMpDaq-0xkccRlqS4/copy?usp=sharing" TargetMode="External"/><Relationship Id="rId7" Type="http://schemas.openxmlformats.org/officeDocument/2006/relationships/hyperlink" Target="https://www.youtube.com/watch?v=Y7gnBo8dEXA" TargetMode="External"/><Relationship Id="rId8"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88388" y="640088"/>
          <a:ext cx="3000000" cy="3000000"/>
        </p:xfrm>
        <a:graphic>
          <a:graphicData uri="http://schemas.openxmlformats.org/drawingml/2006/table">
            <a:tbl>
              <a:tblPr>
                <a:noFill/>
                <a:tableStyleId>{5DB46689-43F4-42A6-AD7E-C38B8B04CA1F}</a:tableStyleId>
              </a:tblPr>
              <a:tblGrid>
                <a:gridCol w="1458775"/>
                <a:gridCol w="3684800"/>
                <a:gridCol w="3910450"/>
              </a:tblGrid>
              <a:tr h="420150">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None/>
                      </a:pPr>
                      <a:r>
                        <a:rPr b="1" lang="en">
                          <a:latin typeface="Inter"/>
                          <a:ea typeface="Inter"/>
                          <a:cs typeface="Inter"/>
                          <a:sym typeface="Inter"/>
                        </a:rPr>
                        <a:t>LESSON 7: Indigenous Stereotypes</a:t>
                      </a:r>
                      <a:endParaRPr b="1">
                        <a:latin typeface="Inter"/>
                        <a:ea typeface="Inter"/>
                        <a:cs typeface="Inter"/>
                        <a:sym typeface="Inter"/>
                      </a:endParaRPr>
                    </a:p>
                  </a:txBody>
                  <a:tcPr marT="91425" marB="91425" marR="91425" marL="91425"/>
                </a:tc>
                <a:tc hMerge="1"/>
              </a:tr>
              <a:tr h="614075">
                <a:tc>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does the portrayal of Indigenous people in historical and contemporary media influence attitudes towards Indigenous cultures and issues?</a:t>
                      </a:r>
                      <a:endParaRPr sz="1200">
                        <a:solidFill>
                          <a:schemeClr val="dk1"/>
                        </a:solidFill>
                        <a:latin typeface="Inter"/>
                        <a:ea typeface="Inter"/>
                        <a:cs typeface="Inter"/>
                        <a:sym typeface="Inter"/>
                      </a:endParaRPr>
                    </a:p>
                  </a:txBody>
                  <a:tcPr marT="91425" marB="91425" marR="91425" marL="91425"/>
                </a:tc>
                <a:tc hMerge="1"/>
              </a:tr>
              <a:tr h="403975">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7.14</a:t>
                      </a:r>
                      <a:endParaRPr sz="1200">
                        <a:solidFill>
                          <a:schemeClr val="dk1"/>
                        </a:solidFill>
                        <a:latin typeface="Inter"/>
                        <a:ea typeface="Inter"/>
                        <a:cs typeface="Inter"/>
                        <a:sym typeface="Inter"/>
                      </a:endParaRPr>
                    </a:p>
                  </a:txBody>
                  <a:tcPr marT="91425" marB="91425" marR="91425" marL="91425"/>
                </a:tc>
                <a:tc hMerge="1"/>
              </a:tr>
              <a:tr h="614075">
                <a:tc>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Quantitative Analysis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Continuity and Change Over Time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Evaluating Arguments</a:t>
                      </a:r>
                      <a:endParaRPr sz="1200">
                        <a:solidFill>
                          <a:schemeClr val="dk1"/>
                        </a:solidFill>
                        <a:latin typeface="Inter"/>
                        <a:ea typeface="Inter"/>
                        <a:cs typeface="Inter"/>
                        <a:sym typeface="Inter"/>
                      </a:endParaRPr>
                    </a:p>
                  </a:txBody>
                  <a:tcPr marT="91425" marB="91425" marR="91425" marL="91425"/>
                </a:tc>
                <a:tc hMerge="1"/>
              </a:tr>
              <a:tr h="5100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DO FIRST</a:t>
                      </a:r>
                      <a:endParaRPr sz="1200">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lang="en" sz="1200">
                          <a:latin typeface="Inter"/>
                          <a:ea typeface="Inter"/>
                          <a:cs typeface="Inter"/>
                          <a:sym typeface="Inter"/>
                        </a:rPr>
                        <a:t>Option 1- Frayer Model Vocabulary: Stereotype</a:t>
                      </a:r>
                      <a:endParaRPr sz="1200">
                        <a:latin typeface="Inter"/>
                        <a:ea typeface="Inter"/>
                        <a:cs typeface="Inter"/>
                        <a:sym typeface="Inter"/>
                      </a:endParaRPr>
                    </a:p>
                    <a:p>
                      <a:pPr indent="0" lvl="0" marL="0" rtl="0" algn="l">
                        <a:lnSpc>
                          <a:spcPct val="100000"/>
                        </a:lnSpc>
                        <a:spcBef>
                          <a:spcPts val="0"/>
                        </a:spcBef>
                        <a:spcAft>
                          <a:spcPts val="0"/>
                        </a:spcAft>
                        <a:buNone/>
                      </a:pPr>
                      <a:r>
                        <a:rPr lang="en" sz="1200">
                          <a:latin typeface="Inter"/>
                          <a:ea typeface="Inter"/>
                          <a:cs typeface="Inter"/>
                          <a:sym typeface="Inter"/>
                        </a:rPr>
                        <a:t>Option 2- Quickwrite</a:t>
                      </a:r>
                      <a:endParaRPr sz="1200">
                        <a:latin typeface="Inter"/>
                        <a:ea typeface="Inter"/>
                        <a:cs typeface="Inter"/>
                        <a:sym typeface="Inter"/>
                      </a:endParaRPr>
                    </a:p>
                  </a:txBody>
                  <a:tcPr marT="91425" marB="91425" marR="91425" marL="91425"/>
                </a:tc>
                <a:tc hMerge="1"/>
              </a:tr>
              <a:tr h="1185300">
                <a:tc vMerge="1"/>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Select </a:t>
                      </a:r>
                      <a:r>
                        <a:rPr lang="en" sz="1200" u="sng">
                          <a:solidFill>
                            <a:schemeClr val="hlink"/>
                          </a:solidFill>
                          <a:latin typeface="Inter"/>
                          <a:ea typeface="Inter"/>
                          <a:cs typeface="Inter"/>
                          <a:sym typeface="Inter"/>
                          <a:hlinkClick r:id="rId4"/>
                        </a:rPr>
                        <a:t>“Do First</a:t>
                      </a:r>
                      <a:r>
                        <a:rPr lang="en" sz="1200">
                          <a:solidFill>
                            <a:schemeClr val="dk1"/>
                          </a:solidFill>
                          <a:latin typeface="Inter"/>
                          <a:ea typeface="Inter"/>
                          <a:cs typeface="Inter"/>
                          <a:sym typeface="Inter"/>
                        </a:rPr>
                        <a:t>” option</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Play “Song of the Unit” or alternative music choice</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students with visual, online, or print access to “Do First”</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“Do First” either online or by hand.</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58177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1 - </a:t>
                      </a:r>
                      <a:endParaRPr b="1"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Inter"/>
                          <a:ea typeface="Inter"/>
                          <a:cs typeface="Inter"/>
                          <a:sym typeface="Inter"/>
                        </a:rPr>
                        <a:t>LAUNCH</a:t>
                      </a:r>
                      <a:endParaRPr>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lnSpc>
                          <a:spcPct val="100000"/>
                        </a:lnSpc>
                        <a:spcBef>
                          <a:spcPts val="0"/>
                        </a:spcBef>
                        <a:spcAft>
                          <a:spcPts val="0"/>
                        </a:spcAft>
                        <a:buNone/>
                      </a:pPr>
                      <a:r>
                        <a:rPr lang="en" sz="1200">
                          <a:latin typeface="Inter"/>
                          <a:ea typeface="Inter"/>
                          <a:cs typeface="Inter"/>
                          <a:sym typeface="Inter"/>
                        </a:rPr>
                        <a:t>Using the </a:t>
                      </a:r>
                      <a:r>
                        <a:rPr lang="en" sz="1200" u="sng">
                          <a:solidFill>
                            <a:schemeClr val="hlink"/>
                          </a:solidFill>
                          <a:latin typeface="Inter"/>
                          <a:ea typeface="Inter"/>
                          <a:cs typeface="Inter"/>
                          <a:sym typeface="Inter"/>
                          <a:hlinkClick r:id="rId5"/>
                        </a:rPr>
                        <a:t>Indigenous Stereotypes Presentation</a:t>
                      </a:r>
                      <a:r>
                        <a:rPr lang="en" sz="1200">
                          <a:latin typeface="Inter"/>
                          <a:ea typeface="Inter"/>
                          <a:cs typeface="Inter"/>
                          <a:sym typeface="Inter"/>
                        </a:rPr>
                        <a:t>, introduce the lesson supporting question. Then instruct students to complete a formative assessment. This will connect the prior lesson about the </a:t>
                      </a:r>
                      <a:r>
                        <a:rPr lang="en" sz="1200">
                          <a:latin typeface="Inter"/>
                          <a:ea typeface="Inter"/>
                          <a:cs typeface="Inter"/>
                          <a:sym typeface="Inter"/>
                        </a:rPr>
                        <a:t>underrepresentation</a:t>
                      </a:r>
                      <a:r>
                        <a:rPr lang="en" sz="1200">
                          <a:latin typeface="Inter"/>
                          <a:ea typeface="Inter"/>
                          <a:cs typeface="Inter"/>
                          <a:sym typeface="Inter"/>
                        </a:rPr>
                        <a:t> of Indigenous peoples with the new focus on stereotypes.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5073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Introduce supporting question</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Provide students with guidance and instructions about the Formative Assessment, as needed</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Hand </a:t>
                      </a:r>
                      <a:r>
                        <a:rPr lang="en" sz="1200">
                          <a:latin typeface="Inter"/>
                          <a:ea typeface="Inter"/>
                          <a:cs typeface="Inter"/>
                          <a:sym typeface="Inter"/>
                        </a:rPr>
                        <a:t>out</a:t>
                      </a:r>
                      <a:r>
                        <a:rPr lang="en" sz="1200">
                          <a:latin typeface="Inter"/>
                          <a:ea typeface="Inter"/>
                          <a:cs typeface="Inter"/>
                          <a:sym typeface="Inter"/>
                        </a:rPr>
                        <a:t> </a:t>
                      </a:r>
                      <a:r>
                        <a:rPr lang="en" sz="1200" u="sng">
                          <a:solidFill>
                            <a:schemeClr val="hlink"/>
                          </a:solidFill>
                          <a:latin typeface="Inter"/>
                          <a:ea typeface="Inter"/>
                          <a:cs typeface="Inter"/>
                          <a:sym typeface="Inter"/>
                          <a:hlinkClick r:id="rId6"/>
                        </a:rPr>
                        <a:t>Formative Assessment - Diversity in Children’s Books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Optional Extension: Ask students to provide their answers and justifications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Complete Formative Assessment - Diversity in Children’s Books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Optional Extension: Participate in class discussion regarding answer choices and justifications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Assessment</a:t>
            </a:r>
            <a:r>
              <a:rPr lang="en" sz="1800">
                <a:solidFill>
                  <a:schemeClr val="dk1"/>
                </a:solidFill>
                <a:latin typeface="Plus Jakarta Sans Medium"/>
                <a:ea typeface="Plus Jakarta Sans Medium"/>
                <a:cs typeface="Plus Jakarta Sans Medium"/>
                <a:sym typeface="Plus Jakarta Sans Medium"/>
              </a:rPr>
              <a:t>: Daily Lesson Plan (120 Minutes)</a:t>
            </a:r>
            <a:endParaRPr sz="1800">
              <a:solidFill>
                <a:srgbClr val="000000"/>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7">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488388" y="716938"/>
          <a:ext cx="3000000" cy="3000000"/>
        </p:xfrm>
        <a:graphic>
          <a:graphicData uri="http://schemas.openxmlformats.org/drawingml/2006/table">
            <a:tbl>
              <a:tblPr>
                <a:noFill/>
                <a:tableStyleId>{5DB46689-43F4-42A6-AD7E-C38B8B04CA1F}</a:tableStyleId>
              </a:tblPr>
              <a:tblGrid>
                <a:gridCol w="1458775"/>
                <a:gridCol w="3684800"/>
                <a:gridCol w="3910450"/>
              </a:tblGrid>
              <a:tr h="316775">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LESSON 7: Indigenous Stereotypes - Continued</a:t>
                      </a:r>
                      <a:endParaRPr>
                        <a:latin typeface="Inter"/>
                        <a:ea typeface="Inter"/>
                        <a:cs typeface="Inter"/>
                        <a:sym typeface="Inter"/>
                      </a:endParaRPr>
                    </a:p>
                  </a:txBody>
                  <a:tcPr marT="91425" marB="91425" marR="91425" marL="91425"/>
                </a:tc>
                <a:tc hMerge="1"/>
              </a:tr>
              <a:tr h="73107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2-</a:t>
                      </a:r>
                      <a:endParaRPr b="1"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Inter"/>
                          <a:ea typeface="Inter"/>
                          <a:cs typeface="Inter"/>
                          <a:sym typeface="Inter"/>
                        </a:rPr>
                        <a:t>PRACTICE</a:t>
                      </a:r>
                      <a:endParaRPr>
                        <a:solidFill>
                          <a:schemeClr val="dk1"/>
                        </a:solidFill>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The majority of the lesson will have students investigating common portrayals and stereotypes of Indigenous Americans in print and media. Hand out the Indigenous Stereotypes in Print and Media worksheet to students and continue through the presentation. Complete the “Common Portrayals” section together as a class. Then, guide students through a gallery walk for the “Representation in </a:t>
                      </a:r>
                      <a:r>
                        <a:rPr lang="en" sz="1200">
                          <a:solidFill>
                            <a:schemeClr val="dk1"/>
                          </a:solidFill>
                          <a:latin typeface="Inter"/>
                          <a:ea typeface="Inter"/>
                          <a:cs typeface="Inter"/>
                          <a:sym typeface="Inter"/>
                        </a:rPr>
                        <a:t>Children's</a:t>
                      </a:r>
                      <a:r>
                        <a:rPr lang="en" sz="1200">
                          <a:solidFill>
                            <a:schemeClr val="dk1"/>
                          </a:solidFill>
                          <a:latin typeface="Inter"/>
                          <a:ea typeface="Inter"/>
                          <a:cs typeface="Inter"/>
                          <a:sym typeface="Inter"/>
                        </a:rPr>
                        <a:t> Books” section.</a:t>
                      </a:r>
                      <a:endParaRPr sz="1200">
                        <a:solidFill>
                          <a:schemeClr val="dk1"/>
                        </a:solidFill>
                        <a:highlight>
                          <a:schemeClr val="accent1"/>
                        </a:highlight>
                        <a:latin typeface="Inter"/>
                        <a:ea typeface="Inter"/>
                        <a:cs typeface="Inter"/>
                        <a:sym typeface="Inter"/>
                      </a:endParaRPr>
                    </a:p>
                  </a:txBody>
                  <a:tcPr marT="91425" marB="91425" marR="91425" marL="91425"/>
                </a:tc>
                <a:tc hMerge="1"/>
              </a:tr>
              <a:tr h="1754650">
                <a:tc vMerge="1"/>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Review common myths about American Indians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 out </a:t>
                      </a:r>
                      <a:r>
                        <a:rPr lang="en" sz="1200">
                          <a:solidFill>
                            <a:schemeClr val="dk1"/>
                          </a:solidFill>
                          <a:latin typeface="Inter"/>
                          <a:ea typeface="Inter"/>
                          <a:cs typeface="Inter"/>
                          <a:sym typeface="Inter"/>
                        </a:rPr>
                        <a:t>the </a:t>
                      </a:r>
                      <a:r>
                        <a:rPr lang="en" sz="1200" u="sng">
                          <a:solidFill>
                            <a:schemeClr val="hlink"/>
                          </a:solidFill>
                          <a:latin typeface="Inter"/>
                          <a:ea typeface="Inter"/>
                          <a:cs typeface="Inter"/>
                          <a:sym typeface="Inter"/>
                          <a:hlinkClick r:id="rId4"/>
                        </a:rPr>
                        <a:t>Indigenous Stereotypes in Print and Media worksheet </a:t>
                      </a:r>
                      <a:r>
                        <a:rPr lang="en" sz="1200">
                          <a:solidFill>
                            <a:schemeClr val="dk1"/>
                          </a:solidFill>
                          <a:latin typeface="Inter"/>
                          <a:ea typeface="Inter"/>
                          <a:cs typeface="Inter"/>
                          <a:sym typeface="Inter"/>
                        </a:rPr>
                        <a:t>to students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Post the six slides of the “Representation in Children’s Books” section of the presentation </a:t>
                      </a:r>
                      <a:r>
                        <a:rPr lang="en" sz="1200">
                          <a:solidFill>
                            <a:schemeClr val="dk1"/>
                          </a:solidFill>
                          <a:latin typeface="Inter"/>
                          <a:ea typeface="Inter"/>
                          <a:cs typeface="Inter"/>
                          <a:sym typeface="Inter"/>
                        </a:rPr>
                        <a:t>around</a:t>
                      </a:r>
                      <a:r>
                        <a:rPr lang="en" sz="1200">
                          <a:solidFill>
                            <a:schemeClr val="dk1"/>
                          </a:solidFill>
                          <a:latin typeface="Inter"/>
                          <a:ea typeface="Inter"/>
                          <a:cs typeface="Inter"/>
                          <a:sym typeface="Inter"/>
                        </a:rPr>
                        <a:t> the classroom (it may be helpful to have 3 or 4 sets of the slides posted to avoid congestion around the images)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Instruct students to work together to answer the chart on page 3 of the worksheet</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Participate in group discussion about common portrayals of Indigenous Americans while answering page 2 of worksheet</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page 3 of worksheet while walking around the classroom to view information about representation in children’s books</a:t>
                      </a:r>
                      <a:endParaRPr sz="1200">
                        <a:solidFill>
                          <a:schemeClr val="dk1"/>
                        </a:solidFill>
                        <a:latin typeface="Inter"/>
                        <a:ea typeface="Inter"/>
                        <a:cs typeface="Inter"/>
                        <a:sym typeface="Inter"/>
                      </a:endParaRPr>
                    </a:p>
                  </a:txBody>
                  <a:tcPr marT="91425" marB="91425" marR="91425" marL="91425"/>
                </a:tc>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Assessment: Daily Lesson Plan (120 Minutes)</a:t>
            </a:r>
            <a:endParaRPr sz="1800">
              <a:solidFill>
                <a:srgbClr val="000000"/>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5">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3" name="Shape 73"/>
        <p:cNvGrpSpPr/>
        <p:nvPr/>
      </p:nvGrpSpPr>
      <p:grpSpPr>
        <a:xfrm>
          <a:off x="0" y="0"/>
          <a:ext cx="0" cy="0"/>
          <a:chOff x="0" y="0"/>
          <a:chExt cx="0" cy="0"/>
        </a:xfrm>
      </p:grpSpPr>
      <p:pic>
        <p:nvPicPr>
          <p:cNvPr id="74" name="Google Shape;74;p15"/>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75" name="Google Shape;75;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6" name="Google Shape;76;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7" name="Google Shape;77;p15"/>
          <p:cNvGraphicFramePr/>
          <p:nvPr/>
        </p:nvGraphicFramePr>
        <p:xfrm>
          <a:off x="488388" y="716938"/>
          <a:ext cx="3000000" cy="3000000"/>
        </p:xfrm>
        <a:graphic>
          <a:graphicData uri="http://schemas.openxmlformats.org/drawingml/2006/table">
            <a:tbl>
              <a:tblPr>
                <a:noFill/>
                <a:tableStyleId>{5DB46689-43F4-42A6-AD7E-C38B8B04CA1F}</a:tableStyleId>
              </a:tblPr>
              <a:tblGrid>
                <a:gridCol w="1458775"/>
                <a:gridCol w="3684800"/>
                <a:gridCol w="3910450"/>
              </a:tblGrid>
              <a:tr h="316775">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LESSON 7: Indigenous Stereotypes - Continued</a:t>
                      </a:r>
                      <a:endParaRPr>
                        <a:latin typeface="Inter"/>
                        <a:ea typeface="Inter"/>
                        <a:cs typeface="Inter"/>
                        <a:sym typeface="Inter"/>
                      </a:endParaRPr>
                    </a:p>
                  </a:txBody>
                  <a:tcPr marT="91425" marB="91425" marR="91425" marL="91425"/>
                </a:tc>
                <a:tc hMerge="1"/>
              </a:tr>
              <a:tr h="73107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3-</a:t>
                      </a:r>
                      <a:endParaRPr b="1"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Inter"/>
                          <a:ea typeface="Inter"/>
                          <a:cs typeface="Inter"/>
                          <a:sym typeface="Inter"/>
                        </a:rPr>
                        <a:t>EXHIBIT</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Continuing with the presentation, remind students about a myth previously analyzed in class about contemporary American Indians. Alert students that they will be watching a book reading in which the myth will be dispelled. Prior to starting the video, hand out the </a:t>
                      </a:r>
                      <a:r>
                        <a:rPr lang="en" sz="1200" u="sng">
                          <a:solidFill>
                            <a:schemeClr val="hlink"/>
                          </a:solidFill>
                          <a:latin typeface="Inter"/>
                          <a:ea typeface="Inter"/>
                          <a:cs typeface="Inter"/>
                          <a:sym typeface="Inter"/>
                          <a:hlinkClick r:id="rId4"/>
                        </a:rPr>
                        <a:t>Indigenous Children’s Book Evaluation Worksheet</a:t>
                      </a:r>
                      <a:r>
                        <a:rPr lang="en" sz="1200">
                          <a:solidFill>
                            <a:schemeClr val="dk1"/>
                          </a:solidFill>
                          <a:latin typeface="Inter"/>
                          <a:ea typeface="Inter"/>
                          <a:cs typeface="Inter"/>
                          <a:sym typeface="Inter"/>
                        </a:rPr>
                        <a:t>. Engage in a quick discussion about how these questions help to determine the authenticity of an Indigenous children’s literature. View the video and discuss student responses.</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1023525">
                <a:tc vMerge="1"/>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 out student evaluation worksheet and provide an introduction to the questions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myth to students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Show </a:t>
                      </a:r>
                      <a:r>
                        <a:rPr lang="en" sz="1200" u="sng">
                          <a:solidFill>
                            <a:schemeClr val="hlink"/>
                          </a:solidFill>
                          <a:latin typeface="Inter"/>
                          <a:ea typeface="Inter"/>
                          <a:cs typeface="Inter"/>
                          <a:sym typeface="Inter"/>
                          <a:hlinkClick r:id="rId5"/>
                        </a:rPr>
                        <a:t>“I Am Native” book reading video</a:t>
                      </a:r>
                      <a:r>
                        <a:rPr lang="en" sz="1200">
                          <a:solidFill>
                            <a:schemeClr val="dk1"/>
                          </a:solidFill>
                          <a:latin typeface="Inter"/>
                          <a:ea typeface="Inter"/>
                          <a:cs typeface="Inter"/>
                          <a:sym typeface="Inter"/>
                        </a:rPr>
                        <a:t> to students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Discuss student answers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Watch video and answer evaluation questions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Participate in class discussion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2565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lnSpc>
                          <a:spcPct val="100000"/>
                        </a:lnSpc>
                        <a:spcBef>
                          <a:spcPts val="0"/>
                        </a:spcBef>
                        <a:spcAft>
                          <a:spcPts val="0"/>
                        </a:spcAft>
                        <a:buNone/>
                      </a:pPr>
                      <a:r>
                        <a:rPr lang="en" sz="1200">
                          <a:latin typeface="Inter"/>
                          <a:ea typeface="Inter"/>
                          <a:cs typeface="Inter"/>
                          <a:sym typeface="Inter"/>
                        </a:rPr>
                        <a:t>Students will complete an </a:t>
                      </a:r>
                      <a:r>
                        <a:rPr lang="en" sz="1200" u="sng">
                          <a:solidFill>
                            <a:schemeClr val="hlink"/>
                          </a:solidFill>
                          <a:latin typeface="Inter"/>
                          <a:ea typeface="Inter"/>
                          <a:cs typeface="Inter"/>
                          <a:sym typeface="Inter"/>
                          <a:hlinkClick r:id="rId6"/>
                        </a:rPr>
                        <a:t>“Exit Ticket” </a:t>
                      </a:r>
                      <a:r>
                        <a:rPr lang="en" sz="1200">
                          <a:latin typeface="Inter"/>
                          <a:ea typeface="Inter"/>
                          <a:cs typeface="Inter"/>
                          <a:sym typeface="Inter"/>
                        </a:rPr>
                        <a:t>in which they reflect on their learnings from the day using a write and draw approach. The “Say it in Six” will require students to </a:t>
                      </a:r>
                      <a:r>
                        <a:rPr lang="en" sz="1200">
                          <a:latin typeface="Inter"/>
                          <a:ea typeface="Inter"/>
                          <a:cs typeface="Inter"/>
                          <a:sym typeface="Inter"/>
                        </a:rPr>
                        <a:t>thoughtfully</a:t>
                      </a:r>
                      <a:r>
                        <a:rPr lang="en" sz="1200">
                          <a:latin typeface="Inter"/>
                          <a:ea typeface="Inter"/>
                          <a:cs typeface="Inter"/>
                          <a:sym typeface="Inter"/>
                        </a:rPr>
                        <a:t> consider and synthesize information from the lesson. The illustration will provide a creative opportunity for students to demonstrate their understanding.</a:t>
                      </a:r>
                      <a:endParaRPr sz="1200">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386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Exit Ticket and</a:t>
                      </a:r>
                      <a:r>
                        <a:rPr lang="en" sz="1200">
                          <a:latin typeface="Inter"/>
                          <a:ea typeface="Inter"/>
                          <a:cs typeface="Inter"/>
                          <a:sym typeface="Inter"/>
                        </a:rPr>
                        <a:t> provide instructions for “Say it in Six”</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Write a six word phrase  and draw an illustration to demonstrate the main idea of the lesson</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868425">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RESOURCES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lnSpc>
                          <a:spcPct val="100000"/>
                        </a:lnSpc>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7"/>
                        </a:rPr>
                        <a:t>Gallery Walk Explained</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78" name="Google Shape;78;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Assessment: Daily Lesson Plan (120 Minutes)</a:t>
            </a:r>
            <a:endParaRPr sz="1800">
              <a:solidFill>
                <a:srgbClr val="000000"/>
              </a:solidFill>
              <a:latin typeface="Plus Jakarta Sans Medium"/>
              <a:ea typeface="Plus Jakarta Sans Medium"/>
              <a:cs typeface="Plus Jakarta Sans Medium"/>
              <a:sym typeface="Plus Jakarta Sans Medium"/>
            </a:endParaRPr>
          </a:p>
        </p:txBody>
      </p:sp>
      <p:pic>
        <p:nvPicPr>
          <p:cNvPr id="79" name="Google Shape;79;p15"/>
          <p:cNvPicPr preferRelativeResize="0"/>
          <p:nvPr/>
        </p:nvPicPr>
        <p:blipFill>
          <a:blip r:embed="rId8">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